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2"/>
  </p:notesMasterIdLst>
  <p:sldIdLst>
    <p:sldId id="314" r:id="rId2"/>
    <p:sldId id="319" r:id="rId3"/>
    <p:sldId id="325" r:id="rId4"/>
    <p:sldId id="326" r:id="rId5"/>
    <p:sldId id="327" r:id="rId6"/>
    <p:sldId id="317" r:id="rId7"/>
    <p:sldId id="328" r:id="rId8"/>
    <p:sldId id="329" r:id="rId9"/>
    <p:sldId id="330" r:id="rId10"/>
    <p:sldId id="33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Destaqu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6"/>
    <p:restoredTop sz="94815"/>
  </p:normalViewPr>
  <p:slideViewPr>
    <p:cSldViewPr snapToGrid="0" snapToObjects="1">
      <p:cViewPr varScale="1">
        <p:scale>
          <a:sx n="116" d="100"/>
          <a:sy n="116" d="100"/>
        </p:scale>
        <p:origin x="49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png>
</file>

<file path=ppt/media/image5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C69BB-57A3-F94E-8D30-D468499851FA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E0A262-593D-1A46-8700-1EEEE2AE541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7614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1230D47F-6AE6-3C41-BB58-364B78B766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BAE6447-BFAE-CA40-88CB-888280886F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pt-PT" altLang="pt-PT"/>
          </a:p>
        </p:txBody>
      </p:sp>
    </p:spTree>
    <p:extLst>
      <p:ext uri="{BB962C8B-B14F-4D97-AF65-F5344CB8AC3E}">
        <p14:creationId xmlns:p14="http://schemas.microsoft.com/office/powerpoint/2010/main" val="3815728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1230D47F-6AE6-3C41-BB58-364B78B766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BAE6447-BFAE-CA40-88CB-888280886F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pt-PT" altLang="pt-PT"/>
          </a:p>
        </p:txBody>
      </p:sp>
    </p:spTree>
    <p:extLst>
      <p:ext uri="{BB962C8B-B14F-4D97-AF65-F5344CB8AC3E}">
        <p14:creationId xmlns:p14="http://schemas.microsoft.com/office/powerpoint/2010/main" val="1520693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1230D47F-6AE6-3C41-BB58-364B78B766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BAE6447-BFAE-CA40-88CB-888280886F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pt-PT" altLang="pt-PT"/>
          </a:p>
        </p:txBody>
      </p:sp>
    </p:spTree>
    <p:extLst>
      <p:ext uri="{BB962C8B-B14F-4D97-AF65-F5344CB8AC3E}">
        <p14:creationId xmlns:p14="http://schemas.microsoft.com/office/powerpoint/2010/main" val="358592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1230D47F-6AE6-3C41-BB58-364B78B766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BAE6447-BFAE-CA40-88CB-888280886F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pt-PT" altLang="pt-PT" dirty="0"/>
          </a:p>
        </p:txBody>
      </p:sp>
    </p:spTree>
    <p:extLst>
      <p:ext uri="{BB962C8B-B14F-4D97-AF65-F5344CB8AC3E}">
        <p14:creationId xmlns:p14="http://schemas.microsoft.com/office/powerpoint/2010/main" val="3109987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1230D47F-6AE6-3C41-BB58-364B78B766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BAE6447-BFAE-CA40-88CB-888280886F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pt-PT" altLang="pt-PT" dirty="0"/>
          </a:p>
        </p:txBody>
      </p:sp>
    </p:spTree>
    <p:extLst>
      <p:ext uri="{BB962C8B-B14F-4D97-AF65-F5344CB8AC3E}">
        <p14:creationId xmlns:p14="http://schemas.microsoft.com/office/powerpoint/2010/main" val="3947562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95839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37043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256689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53848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09600" y="3938589"/>
            <a:ext cx="53848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7600" y="3938589"/>
            <a:ext cx="53848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7224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70660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48783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3448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1012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23033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27583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7616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8910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73266-3203-7D49-B9AA-3D3AC1B64D37}" type="datetimeFigureOut">
              <a:rPr lang="pt-PT" smtClean="0"/>
              <a:t>20/04/20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9B9C7-E3C4-3749-83D7-AF016A6D06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2883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pteles@fc.up.p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18">
            <a:extLst>
              <a:ext uri="{FF2B5EF4-FFF2-40B4-BE49-F238E27FC236}">
                <a16:creationId xmlns:a16="http://schemas.microsoft.com/office/drawing/2014/main" id="{17711970-4819-DB46-AD1F-AAD315796B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1684" y="5914910"/>
            <a:ext cx="29686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3">
                    <a:lumMod val="75000"/>
                  </a:schemeClr>
                </a:solidFill>
                <a:latin typeface="Lucida Sans Unicode" charset="0"/>
                <a:ea typeface="Lucida Sans Unicode" charset="0"/>
                <a:cs typeface="Lucida Sans Unicode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pt-PT" altLang="pt-PT" dirty="0"/>
              <a:t>Pedro Teles</a:t>
            </a:r>
            <a:endParaRPr lang="en-US" altLang="pt-PT" dirty="0"/>
          </a:p>
          <a:p>
            <a:r>
              <a:rPr lang="en-US" altLang="pt-PT" dirty="0">
                <a:hlinkClick r:id="rId3"/>
              </a:rPr>
              <a:t>ppteles@fc.up.pt</a:t>
            </a:r>
            <a:endParaRPr lang="en-US" altLang="pt-PT" dirty="0"/>
          </a:p>
          <a:p>
            <a:r>
              <a:rPr lang="pt-PT" altLang="pt-PT" dirty="0"/>
              <a:t>Porto, 21 de Abril de 2020</a:t>
            </a:r>
          </a:p>
          <a:p>
            <a:endParaRPr lang="en-US" altLang="pt-PT" dirty="0"/>
          </a:p>
        </p:txBody>
      </p:sp>
      <p:sp>
        <p:nvSpPr>
          <p:cNvPr id="14" name="Rectangle 19">
            <a:extLst>
              <a:ext uri="{FF2B5EF4-FFF2-40B4-BE49-F238E27FC236}">
                <a16:creationId xmlns:a16="http://schemas.microsoft.com/office/drawing/2014/main" id="{FFFCBDEA-FF3A-6744-A45E-9B562033B6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2152" y="3697449"/>
            <a:ext cx="869325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ESTATÍSTICA II</a:t>
            </a: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D6058463-A321-A246-B82B-D65DF5A72A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728" y="149826"/>
            <a:ext cx="85693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pt-PT" altLang="pt-PT" sz="14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ea typeface="Lucida Sans Unicode" charset="0"/>
                <a:cs typeface="Lucida Sans Unicode" charset="0"/>
              </a:rPr>
              <a:t>Mestrado em Física Médica</a:t>
            </a:r>
          </a:p>
          <a:p>
            <a:pPr eaLnBrk="1" hangingPunct="1">
              <a:defRPr/>
            </a:pPr>
            <a:r>
              <a:rPr lang="pt-PT" altLang="pt-PT" sz="14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ea typeface="Lucida Sans Unicode" charset="0"/>
                <a:cs typeface="Lucida Sans Unicode" charset="0"/>
              </a:rPr>
              <a:t>DFA</a:t>
            </a:r>
          </a:p>
          <a:p>
            <a:pPr eaLnBrk="1" hangingPunct="1">
              <a:defRPr/>
            </a:pPr>
            <a:r>
              <a:rPr lang="pt-PT" altLang="pt-PT" sz="14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ea typeface="Lucida Sans Unicode" charset="0"/>
                <a:cs typeface="Lucida Sans Unicode" charset="0"/>
              </a:rPr>
              <a:t>Faculdade de Ciências</a:t>
            </a:r>
          </a:p>
          <a:p>
            <a:pPr eaLnBrk="1" hangingPunct="1">
              <a:defRPr/>
            </a:pPr>
            <a:r>
              <a:rPr lang="pt-PT" altLang="pt-PT" sz="14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ea typeface="Lucida Sans Unicode" charset="0"/>
                <a:cs typeface="Lucida Sans Unicode" charset="0"/>
              </a:rPr>
              <a:t>Universidade do Porto</a:t>
            </a:r>
          </a:p>
        </p:txBody>
      </p:sp>
      <p:cxnSp>
        <p:nvCxnSpPr>
          <p:cNvPr id="3" name="Conexão Reta 2">
            <a:extLst>
              <a:ext uri="{FF2B5EF4-FFF2-40B4-BE49-F238E27FC236}">
                <a16:creationId xmlns:a16="http://schemas.microsoft.com/office/drawing/2014/main" id="{74E5ECE0-F09A-BF48-A3A2-DD8C82B080E8}"/>
              </a:ext>
            </a:extLst>
          </p:cNvPr>
          <p:cNvCxnSpPr>
            <a:cxnSpLocks/>
          </p:cNvCxnSpPr>
          <p:nvPr/>
        </p:nvCxnSpPr>
        <p:spPr>
          <a:xfrm>
            <a:off x="445600" y="5823236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6">
            <a:extLst>
              <a:ext uri="{FF2B5EF4-FFF2-40B4-BE49-F238E27FC236}">
                <a16:creationId xmlns:a16="http://schemas.microsoft.com/office/drawing/2014/main" id="{3D547C2C-D5F1-F847-90D4-DA2787180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796" y="107439"/>
            <a:ext cx="1878932" cy="951358"/>
          </a:xfrm>
          <a:prstGeom prst="rect">
            <a:avLst/>
          </a:prstGeom>
        </p:spPr>
      </p:pic>
      <p:sp>
        <p:nvSpPr>
          <p:cNvPr id="8" name="Rectangle 19">
            <a:extLst>
              <a:ext uri="{FF2B5EF4-FFF2-40B4-BE49-F238E27FC236}">
                <a16:creationId xmlns:a16="http://schemas.microsoft.com/office/drawing/2014/main" id="{69D782BA-7AAE-1644-87BB-512441B6EF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2153" y="1499443"/>
            <a:ext cx="869325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Métodos Numéricos em Física Médica</a:t>
            </a:r>
          </a:p>
          <a:p>
            <a:pPr algn="ctr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5ª aula</a:t>
            </a:r>
          </a:p>
        </p:txBody>
      </p:sp>
    </p:spTree>
    <p:extLst>
      <p:ext uri="{BB962C8B-B14F-4D97-AF65-F5344CB8AC3E}">
        <p14:creationId xmlns:p14="http://schemas.microsoft.com/office/powerpoint/2010/main" val="211126735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9">
            <a:extLst>
              <a:ext uri="{FF2B5EF4-FFF2-40B4-BE49-F238E27FC236}">
                <a16:creationId xmlns:a16="http://schemas.microsoft.com/office/drawing/2014/main" id="{D70B252D-6EE5-814C-9A4A-E63BCBE64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738" y="237098"/>
            <a:ext cx="1195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Próxima aula</a:t>
            </a:r>
          </a:p>
        </p:txBody>
      </p:sp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B1EA91D8-FBDC-ED41-918C-30B8E3475633}"/>
              </a:ext>
            </a:extLst>
          </p:cNvPr>
          <p:cNvCxnSpPr>
            <a:cxnSpLocks/>
          </p:cNvCxnSpPr>
          <p:nvPr/>
        </p:nvCxnSpPr>
        <p:spPr>
          <a:xfrm>
            <a:off x="331076" y="974092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m 8">
            <a:extLst>
              <a:ext uri="{FF2B5EF4-FFF2-40B4-BE49-F238E27FC236}">
                <a16:creationId xmlns:a16="http://schemas.microsoft.com/office/drawing/2014/main" id="{5DD78C4E-3AB1-674E-A140-957F1C5F2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282" y="2564404"/>
            <a:ext cx="4098677" cy="215930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0C3C81D-9E18-EB4A-8032-F9F1F5984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0264" y="1864605"/>
            <a:ext cx="3429000" cy="25654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DC9FE3E-78E2-8746-BD09-CAE839895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76" y="1997879"/>
            <a:ext cx="3280652" cy="2298851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AE3E5CD6-DFBA-D94F-BCFA-1DCA1C192B07}"/>
              </a:ext>
            </a:extLst>
          </p:cNvPr>
          <p:cNvSpPr txBox="1"/>
          <p:nvPr/>
        </p:nvSpPr>
        <p:spPr>
          <a:xfrm>
            <a:off x="680023" y="4814371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Distribuição binomial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4E294C4-20C2-9743-A53D-C322E4735486}"/>
              </a:ext>
            </a:extLst>
          </p:cNvPr>
          <p:cNvSpPr txBox="1"/>
          <p:nvPr/>
        </p:nvSpPr>
        <p:spPr>
          <a:xfrm>
            <a:off x="4419571" y="4792337"/>
            <a:ext cx="2810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Distribuição de </a:t>
            </a:r>
            <a:r>
              <a:rPr lang="pt-PT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Poisson</a:t>
            </a:r>
            <a:endParaRPr lang="pt-PT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57831EA-F853-104B-9366-FFD6A6AC31F9}"/>
              </a:ext>
            </a:extLst>
          </p:cNvPr>
          <p:cNvSpPr txBox="1"/>
          <p:nvPr/>
        </p:nvSpPr>
        <p:spPr>
          <a:xfrm>
            <a:off x="8463864" y="4814371"/>
            <a:ext cx="2746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Distribuição Gaussiana</a:t>
            </a:r>
          </a:p>
        </p:txBody>
      </p:sp>
    </p:spTree>
    <p:extLst>
      <p:ext uri="{BB962C8B-B14F-4D97-AF65-F5344CB8AC3E}">
        <p14:creationId xmlns:p14="http://schemas.microsoft.com/office/powerpoint/2010/main" val="3360903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9">
            <a:extLst>
              <a:ext uri="{FF2B5EF4-FFF2-40B4-BE49-F238E27FC236}">
                <a16:creationId xmlns:a16="http://schemas.microsoft.com/office/drawing/2014/main" id="{5B3927EB-B33A-5B47-B3E3-13097F9BD0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572" y="621329"/>
            <a:ext cx="11743433" cy="369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i="1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Na aula anterior, vimos como distinguir diferentes tipos de variáveis estatísticas, e também como as analisar do ponto de vista da sua frequência, tanto em tabelas como em gráficos.</a:t>
            </a: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Os dados estatísticos de uma dada amostra são muitas vezes numerosos, e variados; e difíceis de interpretar olhando apenas para tabelas e gráficos de frequências.</a:t>
            </a: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Em estatística descritiva, podemos definir uma série de valores que procuram fornecer de forma rápida, o máximo de informação sobres dados de uma determinada amostra.</a:t>
            </a: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Estes valores são chamados de </a:t>
            </a:r>
            <a:r>
              <a:rPr lang="pt-PT" altLang="ko-KR" sz="1800" b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valores sumário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, ou </a:t>
            </a:r>
            <a:r>
              <a:rPr lang="pt-PT" altLang="ko-KR" sz="1800" b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valores de sumário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.</a:t>
            </a: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</p:txBody>
      </p:sp>
      <p:sp>
        <p:nvSpPr>
          <p:cNvPr id="8" name="Rectangle 19">
            <a:extLst>
              <a:ext uri="{FF2B5EF4-FFF2-40B4-BE49-F238E27FC236}">
                <a16:creationId xmlns:a16="http://schemas.microsoft.com/office/drawing/2014/main" id="{C8D58727-2760-E543-A77F-841F607AC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572" y="84369"/>
            <a:ext cx="1195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III. Valores sumário em estatística descritiva.</a:t>
            </a:r>
          </a:p>
        </p:txBody>
      </p: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4BEA678E-3692-B04D-A79D-2C49CADED3B2}"/>
              </a:ext>
            </a:extLst>
          </p:cNvPr>
          <p:cNvCxnSpPr>
            <a:cxnSpLocks/>
          </p:cNvCxnSpPr>
          <p:nvPr/>
        </p:nvCxnSpPr>
        <p:spPr>
          <a:xfrm>
            <a:off x="224282" y="692421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eta para a Direita 3">
            <a:extLst>
              <a:ext uri="{FF2B5EF4-FFF2-40B4-BE49-F238E27FC236}">
                <a16:creationId xmlns:a16="http://schemas.microsoft.com/office/drawing/2014/main" id="{513ECD9C-7E6C-0E47-8284-0DF58833EBDE}"/>
              </a:ext>
            </a:extLst>
          </p:cNvPr>
          <p:cNvSpPr/>
          <p:nvPr/>
        </p:nvSpPr>
        <p:spPr>
          <a:xfrm>
            <a:off x="2062715" y="4430131"/>
            <a:ext cx="616689" cy="16374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61250AC6-2214-AD4B-9901-45CBBE28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5403" y="4654985"/>
            <a:ext cx="805929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20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Exemplos:</a:t>
            </a:r>
          </a:p>
          <a:p>
            <a:pPr algn="just" eaLnBrk="1" hangingPunct="1">
              <a:defRPr/>
            </a:pPr>
            <a:endParaRPr lang="pt-PT" altLang="ko-KR" sz="20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r>
              <a:rPr lang="pt-PT" altLang="ko-KR" sz="20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- média, moda, mediana, desvio padrão, percentil 75, percentil 95, 1º quartil, etc. </a:t>
            </a:r>
          </a:p>
        </p:txBody>
      </p:sp>
    </p:spTree>
    <p:extLst>
      <p:ext uri="{BB962C8B-B14F-4D97-AF65-F5344CB8AC3E}">
        <p14:creationId xmlns:p14="http://schemas.microsoft.com/office/powerpoint/2010/main" val="379472923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9">
            <a:extLst>
              <a:ext uri="{FF2B5EF4-FFF2-40B4-BE49-F238E27FC236}">
                <a16:creationId xmlns:a16="http://schemas.microsoft.com/office/drawing/2014/main" id="{C8D58727-2760-E543-A77F-841F607AC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572" y="84369"/>
            <a:ext cx="1195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III. Valores sumário em estatística descritiva II</a:t>
            </a:r>
          </a:p>
        </p:txBody>
      </p: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4BEA678E-3692-B04D-A79D-2C49CADED3B2}"/>
              </a:ext>
            </a:extLst>
          </p:cNvPr>
          <p:cNvCxnSpPr>
            <a:cxnSpLocks/>
          </p:cNvCxnSpPr>
          <p:nvPr/>
        </p:nvCxnSpPr>
        <p:spPr>
          <a:xfrm>
            <a:off x="224282" y="692421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9">
            <a:extLst>
              <a:ext uri="{FF2B5EF4-FFF2-40B4-BE49-F238E27FC236}">
                <a16:creationId xmlns:a16="http://schemas.microsoft.com/office/drawing/2014/main" id="{61250AC6-2214-AD4B-9901-45CBBE28C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4251" y="874455"/>
            <a:ext cx="7453241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342900" indent="-34290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2000" b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Os valores sumário devem ser utilizados com cuidado</a:t>
            </a:r>
            <a:r>
              <a:rPr lang="pt-PT" altLang="ko-KR" sz="20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. </a:t>
            </a:r>
          </a:p>
          <a:p>
            <a:pPr marL="342900" indent="-34290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20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Dependendo do tipo de dados, os valores sumário podem não permitir qualquer tipo de conclusão, ou mesmo levar a interpretações erradas. Se os números não mentem, é seguramente possível mentir com números.</a:t>
            </a:r>
          </a:p>
          <a:p>
            <a:pPr algn="just" eaLnBrk="1" hangingPunct="1">
              <a:defRPr/>
            </a:pPr>
            <a:endParaRPr lang="pt-PT" altLang="ko-KR" sz="20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endParaRPr lang="pt-PT" altLang="ko-KR" sz="20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A0EEFC3-ADCA-0043-B48B-38CBBC233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798522"/>
            <a:ext cx="1158801" cy="115880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0D39153-4DBD-CA45-AFD7-3E0814656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030" y="759145"/>
            <a:ext cx="1705454" cy="2391245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CDBC807-8C7A-6E4B-BDCF-C97887E80C9E}"/>
              </a:ext>
            </a:extLst>
          </p:cNvPr>
          <p:cNvSpPr/>
          <p:nvPr/>
        </p:nvSpPr>
        <p:spPr>
          <a:xfrm>
            <a:off x="9357813" y="3178835"/>
            <a:ext cx="259788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altLang="ko-KR" sz="1200" i="1" dirty="0">
                <a:latin typeface="Lucida Sans Unicode" charset="0"/>
                <a:cs typeface="Lucida Sans Unicode" charset="0"/>
              </a:rPr>
              <a:t>“Lies, </a:t>
            </a:r>
            <a:r>
              <a:rPr lang="pt-PT" altLang="ko-KR" sz="1200" i="1" dirty="0" err="1">
                <a:latin typeface="Lucida Sans Unicode" charset="0"/>
                <a:cs typeface="Lucida Sans Unicode" charset="0"/>
              </a:rPr>
              <a:t>damn</a:t>
            </a:r>
            <a:r>
              <a:rPr lang="pt-PT" altLang="ko-KR" sz="1200" i="1" dirty="0">
                <a:latin typeface="Lucida Sans Unicode" charset="0"/>
                <a:cs typeface="Lucida Sans Unicode" charset="0"/>
              </a:rPr>
              <a:t> lies, </a:t>
            </a:r>
            <a:r>
              <a:rPr lang="pt-PT" altLang="ko-KR" sz="1200" i="1" dirty="0" err="1">
                <a:latin typeface="Lucida Sans Unicode" charset="0"/>
                <a:cs typeface="Lucida Sans Unicode" charset="0"/>
              </a:rPr>
              <a:t>and</a:t>
            </a:r>
            <a:r>
              <a:rPr lang="pt-PT" altLang="ko-KR" sz="1200" i="1" dirty="0">
                <a:latin typeface="Lucida Sans Unicode" charset="0"/>
                <a:cs typeface="Lucida Sans Unicode" charset="0"/>
              </a:rPr>
              <a:t> </a:t>
            </a:r>
            <a:r>
              <a:rPr lang="pt-PT" altLang="ko-KR" sz="1200" i="1" dirty="0" err="1">
                <a:latin typeface="Lucida Sans Unicode" charset="0"/>
                <a:cs typeface="Lucida Sans Unicode" charset="0"/>
              </a:rPr>
              <a:t>statistics</a:t>
            </a:r>
            <a:r>
              <a:rPr lang="pt-PT" altLang="ko-KR" sz="1200" i="1" dirty="0">
                <a:latin typeface="Lucida Sans Unicode" charset="0"/>
                <a:cs typeface="Lucida Sans Unicode" charset="0"/>
              </a:rPr>
              <a:t>”.</a:t>
            </a:r>
            <a:endParaRPr lang="pt-PT" sz="1200" i="1" dirty="0"/>
          </a:p>
        </p:txBody>
      </p:sp>
      <p:sp>
        <p:nvSpPr>
          <p:cNvPr id="11" name="Rectangle 19">
            <a:extLst>
              <a:ext uri="{FF2B5EF4-FFF2-40B4-BE49-F238E27FC236}">
                <a16:creationId xmlns:a16="http://schemas.microsoft.com/office/drawing/2014/main" id="{B8DFA5ED-9A37-6F49-BCC6-E4872E0E8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609" y="2872712"/>
            <a:ext cx="9186204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1800" b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Alguns tipos de erros comuns:</a:t>
            </a:r>
          </a:p>
          <a:p>
            <a:pPr marL="342900" indent="-34290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Viés </a:t>
            </a:r>
            <a:r>
              <a:rPr lang="pt-PT" altLang="ko-KR" sz="1800" dirty="0" err="1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amostral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, ou erro </a:t>
            </a:r>
            <a:r>
              <a:rPr lang="pt-PT" altLang="ko-KR" sz="1800" dirty="0" err="1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amostral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:</a:t>
            </a:r>
          </a:p>
          <a:p>
            <a:pPr marL="342900" indent="-34290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O centro de estatísticas X quis fazer um estudo sobre os hábitos da utilização da internet de uma população. Fizeram um inquérito </a:t>
            </a: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online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.</a:t>
            </a:r>
          </a:p>
          <a:p>
            <a:pPr lvl="1" indent="0" algn="just" eaLnBrk="1" hangingPunct="1"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     </a:t>
            </a: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(solução: amostragens aleatórias)</a:t>
            </a:r>
          </a:p>
          <a:p>
            <a:pPr lvl="1" indent="0"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342900" indent="-34290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Viés de confirmação:</a:t>
            </a: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Ao analisarem os hábitos de doentes de diabetes, perceberam que estes comiam mais doces que a população geral.</a:t>
            </a:r>
          </a:p>
          <a:p>
            <a:pPr lvl="1" indent="0" algn="just" eaLnBrk="1" hangingPunct="1"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     (solução: grupo de controlo)</a:t>
            </a:r>
          </a:p>
          <a:p>
            <a:pPr lvl="1" indent="0"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38921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9">
            <a:extLst>
              <a:ext uri="{FF2B5EF4-FFF2-40B4-BE49-F238E27FC236}">
                <a16:creationId xmlns:a16="http://schemas.microsoft.com/office/drawing/2014/main" id="{2EC91CE7-CD36-EE47-8F05-A37D6ABD7F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572" y="84369"/>
            <a:ext cx="1195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III. Valores sumário em estatística descritiva II</a:t>
            </a:r>
          </a:p>
        </p:txBody>
      </p:sp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AC7BD554-B821-9540-9A50-9809E46F0B6B}"/>
              </a:ext>
            </a:extLst>
          </p:cNvPr>
          <p:cNvCxnSpPr>
            <a:cxnSpLocks/>
          </p:cNvCxnSpPr>
          <p:nvPr/>
        </p:nvCxnSpPr>
        <p:spPr>
          <a:xfrm>
            <a:off x="224282" y="692421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19">
            <a:extLst>
              <a:ext uri="{FF2B5EF4-FFF2-40B4-BE49-F238E27FC236}">
                <a16:creationId xmlns:a16="http://schemas.microsoft.com/office/drawing/2014/main" id="{A303316A-39DD-F243-A134-B32BF7C09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282" y="651956"/>
            <a:ext cx="11777706" cy="4524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1800" b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Alguns exemplos da utilização errada de valores sumário:</a:t>
            </a: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Conjuntos não-lineares: 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Considere-se a seguinte amostra de dados: “0,2,9,1000,40000”. A média aritmética desta amostra é: 8202. </a:t>
            </a: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Comparações de percentagens: 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No país X a incidência de covid-19 aumentou de 1 para 2 pessoas. O aumento foi de 100%. No país Y a incidência aumentou de 100 mil para 110 mil. O aumento foi de 10%.</a:t>
            </a: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Assumir um ponto como significativo de uma amostra: 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 média de idades dos fumadores em Portugal é de 35 anos. O Manuel tem 80 anos. É fumador ou não?</a:t>
            </a: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i="1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lvl="1" indent="0" algn="just" eaLnBrk="1" hangingPunct="1">
              <a:defRPr/>
            </a:pPr>
            <a:endParaRPr lang="pt-PT" altLang="ko-KR" sz="1800" i="1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</p:txBody>
      </p:sp>
      <p:sp>
        <p:nvSpPr>
          <p:cNvPr id="10" name="Seta para a Direita 9">
            <a:extLst>
              <a:ext uri="{FF2B5EF4-FFF2-40B4-BE49-F238E27FC236}">
                <a16:creationId xmlns:a16="http://schemas.microsoft.com/office/drawing/2014/main" id="{A0CE8683-A58D-9F49-9BB8-9E55ED60F026}"/>
              </a:ext>
            </a:extLst>
          </p:cNvPr>
          <p:cNvSpPr/>
          <p:nvPr/>
        </p:nvSpPr>
        <p:spPr>
          <a:xfrm>
            <a:off x="1690576" y="4357564"/>
            <a:ext cx="616689" cy="16374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ectangle 19">
            <a:extLst>
              <a:ext uri="{FF2B5EF4-FFF2-40B4-BE49-F238E27FC236}">
                <a16:creationId xmlns:a16="http://schemas.microsoft.com/office/drawing/2014/main" id="{99770AE0-DF1A-0541-A54B-87ACDDA270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6642" y="4267052"/>
            <a:ext cx="8527128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20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Resumindo:</a:t>
            </a:r>
          </a:p>
          <a:p>
            <a:pPr algn="just" eaLnBrk="1" hangingPunct="1">
              <a:defRPr/>
            </a:pPr>
            <a:endParaRPr lang="pt-PT" altLang="ko-KR" sz="20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r>
              <a:rPr lang="pt-PT" altLang="ko-KR" sz="20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 estatística descritiva, em específico os valores sumário, podem significar muita coisa ou coisa nenhuma. A utilização científica deve ser feita com cuidado, e no sentido para o qual estes valores servem.</a:t>
            </a:r>
          </a:p>
        </p:txBody>
      </p:sp>
    </p:spTree>
    <p:extLst>
      <p:ext uri="{BB962C8B-B14F-4D97-AF65-F5344CB8AC3E}">
        <p14:creationId xmlns:p14="http://schemas.microsoft.com/office/powerpoint/2010/main" val="3127673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B2D2FC8-E634-6045-A0F8-4FA3F67D6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91" b="2057"/>
          <a:stretch/>
        </p:blipFill>
        <p:spPr>
          <a:xfrm>
            <a:off x="8998857" y="1716114"/>
            <a:ext cx="1913436" cy="2845482"/>
          </a:xfrm>
          <a:prstGeom prst="rect">
            <a:avLst/>
          </a:prstGeom>
        </p:spPr>
      </p:pic>
      <p:sp>
        <p:nvSpPr>
          <p:cNvPr id="7" name="Rectangle 19">
            <a:extLst>
              <a:ext uri="{FF2B5EF4-FFF2-40B4-BE49-F238E27FC236}">
                <a16:creationId xmlns:a16="http://schemas.microsoft.com/office/drawing/2014/main" id="{2EC91CE7-CD36-EE47-8F05-A37D6ABD7F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572" y="84369"/>
            <a:ext cx="1195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III. Medidas de tendência central</a:t>
            </a:r>
          </a:p>
        </p:txBody>
      </p:sp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AC7BD554-B821-9540-9A50-9809E46F0B6B}"/>
              </a:ext>
            </a:extLst>
          </p:cNvPr>
          <p:cNvCxnSpPr>
            <a:cxnSpLocks/>
          </p:cNvCxnSpPr>
          <p:nvPr/>
        </p:nvCxnSpPr>
        <p:spPr>
          <a:xfrm>
            <a:off x="224282" y="692421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19">
            <a:extLst>
              <a:ext uri="{FF2B5EF4-FFF2-40B4-BE49-F238E27FC236}">
                <a16:creationId xmlns:a16="http://schemas.microsoft.com/office/drawing/2014/main" id="{A303316A-39DD-F243-A134-B32BF7C09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282" y="722905"/>
            <a:ext cx="8123088" cy="7294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Muitos conjuntos de dados estatísticos tendem a aglomerar-se em torno de um valor, muitas vezes um valor central. Os três principais indicadores de tendência central em estatística descritiva são:</a:t>
            </a: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 moda: 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 moda corresponde ao valor com frequência máxima numa amostra. No exemplo da aula anterior, a moda de partos é de 2 partos (com 14 de frequência). </a:t>
            </a:r>
          </a:p>
          <a:p>
            <a:pPr lvl="1" indent="0"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 mediana: 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 mediana corresponde ao valor que separa a metade inferior da metade superior de uma amostra. No exemplo da aula anterior, a mediana de partos é de 2. </a:t>
            </a: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(no caso de amostras com um número par de dados, a mediana é calculada como a média dos dois valores centrais)</a:t>
            </a: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 média aritmética: 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 média corresponde ao valor da soma de todos os dados de uma amostra, dividida pelo número de dados. </a:t>
            </a: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lvl="1" indent="0" algn="just" eaLnBrk="1" hangingPunct="1"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		no exemplo da aula anterior, a média é de 2 partos.</a:t>
            </a: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i="1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lvl="1" indent="0" algn="just" eaLnBrk="1" hangingPunct="1">
              <a:defRPr/>
            </a:pPr>
            <a:endParaRPr lang="pt-PT" altLang="ko-KR" sz="1800" i="1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</p:txBody>
      </p:sp>
      <p:sp>
        <p:nvSpPr>
          <p:cNvPr id="3" name="Retângulo Arredondado 2">
            <a:extLst>
              <a:ext uri="{FF2B5EF4-FFF2-40B4-BE49-F238E27FC236}">
                <a16:creationId xmlns:a16="http://schemas.microsoft.com/office/drawing/2014/main" id="{F9C92CA8-C2EE-554C-BF8A-E86F40773A48}"/>
              </a:ext>
            </a:extLst>
          </p:cNvPr>
          <p:cNvSpPr/>
          <p:nvPr/>
        </p:nvSpPr>
        <p:spPr>
          <a:xfrm>
            <a:off x="9028881" y="2764465"/>
            <a:ext cx="1763165" cy="318977"/>
          </a:xfrm>
          <a:prstGeom prst="round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cxnSp>
        <p:nvCxnSpPr>
          <p:cNvPr id="5" name="Conexão Reta Unidirecional 4">
            <a:extLst>
              <a:ext uri="{FF2B5EF4-FFF2-40B4-BE49-F238E27FC236}">
                <a16:creationId xmlns:a16="http://schemas.microsoft.com/office/drawing/2014/main" id="{BBC9C29A-CEB1-784A-B7DC-A84478D8283E}"/>
              </a:ext>
            </a:extLst>
          </p:cNvPr>
          <p:cNvCxnSpPr/>
          <p:nvPr/>
        </p:nvCxnSpPr>
        <p:spPr>
          <a:xfrm flipH="1">
            <a:off x="10792047" y="2445488"/>
            <a:ext cx="189121" cy="318977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20516DBE-A85C-5A42-BF0D-A5A6E8ED8BAA}"/>
              </a:ext>
            </a:extLst>
          </p:cNvPr>
          <p:cNvSpPr txBox="1"/>
          <p:nvPr/>
        </p:nvSpPr>
        <p:spPr>
          <a:xfrm>
            <a:off x="10845487" y="2147351"/>
            <a:ext cx="6751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>
                <a:solidFill>
                  <a:schemeClr val="accent6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moda</a:t>
            </a:r>
          </a:p>
        </p:txBody>
      </p:sp>
      <p:sp>
        <p:nvSpPr>
          <p:cNvPr id="13" name="Retângulo Arredondado 12">
            <a:extLst>
              <a:ext uri="{FF2B5EF4-FFF2-40B4-BE49-F238E27FC236}">
                <a16:creationId xmlns:a16="http://schemas.microsoft.com/office/drawing/2014/main" id="{57F8BDB7-3F96-174F-9CA5-EE9AC6F0EEB0}"/>
              </a:ext>
            </a:extLst>
          </p:cNvPr>
          <p:cNvSpPr/>
          <p:nvPr/>
        </p:nvSpPr>
        <p:spPr>
          <a:xfrm>
            <a:off x="9022608" y="2764465"/>
            <a:ext cx="1769438" cy="318977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>
              <a:highlight>
                <a:srgbClr val="FFFF00"/>
              </a:highlight>
            </a:endParaRPr>
          </a:p>
        </p:txBody>
      </p:sp>
      <p:cxnSp>
        <p:nvCxnSpPr>
          <p:cNvPr id="14" name="Conexão Reta Unidirecional 13">
            <a:extLst>
              <a:ext uri="{FF2B5EF4-FFF2-40B4-BE49-F238E27FC236}">
                <a16:creationId xmlns:a16="http://schemas.microsoft.com/office/drawing/2014/main" id="{E3BE3E35-FB58-BA47-806D-2278FD918EFF}"/>
              </a:ext>
            </a:extLst>
          </p:cNvPr>
          <p:cNvCxnSpPr>
            <a:cxnSpLocks/>
            <a:endCxn id="13" idx="3"/>
          </p:cNvCxnSpPr>
          <p:nvPr/>
        </p:nvCxnSpPr>
        <p:spPr>
          <a:xfrm flipH="1" flipV="1">
            <a:off x="10792046" y="2923954"/>
            <a:ext cx="384760" cy="122026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EDE4ADF-342D-984D-AB35-6F4087B71606}"/>
              </a:ext>
            </a:extLst>
          </p:cNvPr>
          <p:cNvSpPr txBox="1"/>
          <p:nvPr/>
        </p:nvSpPr>
        <p:spPr>
          <a:xfrm>
            <a:off x="11057243" y="2984967"/>
            <a:ext cx="92685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pt-PT" sz="1400" dirty="0">
                <a:solidFill>
                  <a:schemeClr val="accent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mediana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B075DC40-8D66-B14A-8F7A-902797B402D6}"/>
                  </a:ext>
                </a:extLst>
              </p:cNvPr>
              <p:cNvSpPr txBox="1"/>
              <p:nvPr/>
            </p:nvSpPr>
            <p:spPr>
              <a:xfrm>
                <a:off x="2684719" y="5433237"/>
                <a:ext cx="3620387" cy="4553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pt-PT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pt-P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acc>
                    <m:r>
                      <a:rPr lang="pt-PT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pt-P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PT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pt-PT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pt-PT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pt-PT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pt-P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pt-PT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pt-PT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pt-P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pt-PT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pt-P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r>
                          <a:rPr lang="pt-PT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r>
                  <a:rPr lang="pt-PT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P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pt-PT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pt-PT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pt-PT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pt-PT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pt-PT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sSub>
                                  <m:sSubPr>
                                    <m:ctrlPr>
                                      <a:rPr lang="pt-PT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PT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pt-PT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pt-PT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pt-PT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pt-PT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r>
                          <a:rPr lang="pt-PT" i="1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pt-PT" dirty="0"/>
              </a:p>
            </p:txBody>
          </p:sp>
        </mc:Choice>
        <mc:Fallback xmlns="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B075DC40-8D66-B14A-8F7A-902797B402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4719" y="5433237"/>
                <a:ext cx="3620387" cy="455317"/>
              </a:xfrm>
              <a:prstGeom prst="rect">
                <a:avLst/>
              </a:prstGeom>
              <a:blipFill>
                <a:blip r:embed="rId3"/>
                <a:stretch>
                  <a:fillRect l="-1399" t="-64865" b="-62162"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tângulo Arredondado 19">
            <a:extLst>
              <a:ext uri="{FF2B5EF4-FFF2-40B4-BE49-F238E27FC236}">
                <a16:creationId xmlns:a16="http://schemas.microsoft.com/office/drawing/2014/main" id="{3118163C-470C-8744-A203-61F3C6B5334D}"/>
              </a:ext>
            </a:extLst>
          </p:cNvPr>
          <p:cNvSpPr/>
          <p:nvPr/>
        </p:nvSpPr>
        <p:spPr>
          <a:xfrm>
            <a:off x="9009815" y="2791046"/>
            <a:ext cx="1769438" cy="318977"/>
          </a:xfrm>
          <a:prstGeom prst="round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>
              <a:highlight>
                <a:srgbClr val="FFFF00"/>
              </a:highlight>
            </a:endParaRPr>
          </a:p>
        </p:txBody>
      </p:sp>
      <p:cxnSp>
        <p:nvCxnSpPr>
          <p:cNvPr id="21" name="Conexão Reta Unidirecional 20">
            <a:extLst>
              <a:ext uri="{FF2B5EF4-FFF2-40B4-BE49-F238E27FC236}">
                <a16:creationId xmlns:a16="http://schemas.microsoft.com/office/drawing/2014/main" id="{B29D724B-105F-4B43-B513-1CF340B601D3}"/>
              </a:ext>
            </a:extLst>
          </p:cNvPr>
          <p:cNvCxnSpPr>
            <a:cxnSpLocks/>
          </p:cNvCxnSpPr>
          <p:nvPr/>
        </p:nvCxnSpPr>
        <p:spPr>
          <a:xfrm flipV="1">
            <a:off x="8938875" y="3110023"/>
            <a:ext cx="167466" cy="361507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8FEAC74-50B0-5C4A-9CD9-C21B0BEFBEC3}"/>
              </a:ext>
            </a:extLst>
          </p:cNvPr>
          <p:cNvSpPr txBox="1"/>
          <p:nvPr/>
        </p:nvSpPr>
        <p:spPr>
          <a:xfrm>
            <a:off x="8552312" y="3471530"/>
            <a:ext cx="71526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pt-PT" sz="1400" dirty="0">
                <a:solidFill>
                  <a:schemeClr val="accent4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média</a:t>
            </a:r>
          </a:p>
        </p:txBody>
      </p:sp>
    </p:spTree>
    <p:extLst>
      <p:ext uri="{BB962C8B-B14F-4D97-AF65-F5344CB8AC3E}">
        <p14:creationId xmlns:p14="http://schemas.microsoft.com/office/powerpoint/2010/main" val="4250114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9">
            <a:extLst>
              <a:ext uri="{FF2B5EF4-FFF2-40B4-BE49-F238E27FC236}">
                <a16:creationId xmlns:a16="http://schemas.microsoft.com/office/drawing/2014/main" id="{C8D58727-2760-E543-A77F-841F607AC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738" y="327761"/>
            <a:ext cx="1195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Exercício</a:t>
            </a:r>
          </a:p>
        </p:txBody>
      </p: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4BEA678E-3692-B04D-A79D-2C49CADED3B2}"/>
              </a:ext>
            </a:extLst>
          </p:cNvPr>
          <p:cNvCxnSpPr>
            <a:cxnSpLocks/>
          </p:cNvCxnSpPr>
          <p:nvPr/>
        </p:nvCxnSpPr>
        <p:spPr>
          <a:xfrm>
            <a:off x="331076" y="974092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9">
            <a:extLst>
              <a:ext uri="{FF2B5EF4-FFF2-40B4-BE49-F238E27FC236}">
                <a16:creationId xmlns:a16="http://schemas.microsoft.com/office/drawing/2014/main" id="{5B3927EB-B33A-5B47-B3E3-13097F9BD0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221" y="1310490"/>
            <a:ext cx="1025284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2400" b="1" i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Calcular a moda, média e mediana do exercício anterior em </a:t>
            </a:r>
            <a:r>
              <a:rPr lang="pt-PT" altLang="ko-KR" sz="2400" b="1" i="1" dirty="0" err="1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python</a:t>
            </a:r>
            <a:r>
              <a:rPr lang="pt-PT" altLang="ko-KR" sz="2400" b="1" i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 e em </a:t>
            </a:r>
            <a:r>
              <a:rPr lang="pt-PT" altLang="ko-KR" sz="2400" b="1" i="1" dirty="0" err="1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excel</a:t>
            </a:r>
            <a:r>
              <a:rPr lang="pt-PT" altLang="ko-KR" sz="2400" b="1" i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.</a:t>
            </a:r>
            <a:endParaRPr lang="pt-PT" altLang="ko-KR" sz="2400" b="1" dirty="0">
              <a:solidFill>
                <a:schemeClr val="accent3">
                  <a:lumMod val="75000"/>
                </a:schemeClr>
              </a:solidFill>
              <a:latin typeface="Lucida Sans Unicode" charset="0"/>
              <a:cs typeface="Lucida Sans Unicode" charset="0"/>
            </a:endParaRPr>
          </a:p>
        </p:txBody>
      </p:sp>
      <p:sp>
        <p:nvSpPr>
          <p:cNvPr id="2" name="Seta para a Direita 1">
            <a:extLst>
              <a:ext uri="{FF2B5EF4-FFF2-40B4-BE49-F238E27FC236}">
                <a16:creationId xmlns:a16="http://schemas.microsoft.com/office/drawing/2014/main" id="{1C3E2BAE-5B49-964B-AC29-649ECC6309BA}"/>
              </a:ext>
            </a:extLst>
          </p:cNvPr>
          <p:cNvSpPr/>
          <p:nvPr/>
        </p:nvSpPr>
        <p:spPr>
          <a:xfrm>
            <a:off x="2828260" y="5304242"/>
            <a:ext cx="712381" cy="11589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6DE698-4031-4646-B936-71E25A6274EF}"/>
              </a:ext>
            </a:extLst>
          </p:cNvPr>
          <p:cNvSpPr txBox="1"/>
          <p:nvPr/>
        </p:nvSpPr>
        <p:spPr>
          <a:xfrm>
            <a:off x="3721395" y="5375885"/>
            <a:ext cx="7846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Casa, determinar média e mediana do peso e moda dos pesos da tabela 2.5 em </a:t>
            </a:r>
            <a:r>
              <a:rPr lang="pt-PT" dirty="0" err="1"/>
              <a:t>excel</a:t>
            </a:r>
            <a:r>
              <a:rPr lang="pt-PT" dirty="0"/>
              <a:t> e </a:t>
            </a:r>
            <a:r>
              <a:rPr lang="pt-PT" dirty="0" err="1"/>
              <a:t>python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348248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9">
            <a:extLst>
              <a:ext uri="{FF2B5EF4-FFF2-40B4-BE49-F238E27FC236}">
                <a16:creationId xmlns:a16="http://schemas.microsoft.com/office/drawing/2014/main" id="{FE10BEAC-B92A-A249-8125-81204417D8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572" y="84369"/>
            <a:ext cx="1195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III. Outras medidas de localização.</a:t>
            </a:r>
          </a:p>
        </p:txBody>
      </p:sp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8017E248-7689-0042-A5B9-3ECC23B13BA5}"/>
              </a:ext>
            </a:extLst>
          </p:cNvPr>
          <p:cNvCxnSpPr>
            <a:cxnSpLocks/>
          </p:cNvCxnSpPr>
          <p:nvPr/>
        </p:nvCxnSpPr>
        <p:spPr>
          <a:xfrm>
            <a:off x="224282" y="692421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19">
            <a:extLst>
              <a:ext uri="{FF2B5EF4-FFF2-40B4-BE49-F238E27FC236}">
                <a16:creationId xmlns:a16="http://schemas.microsoft.com/office/drawing/2014/main" id="{8B83BE2E-F91E-CF49-9D41-0C5CCDAD75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572" y="1054449"/>
            <a:ext cx="8123088" cy="535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Para além das medidas de tendência central existem ainda indicadores de localização que não são centrais. Alguns exemplos em baixo:</a:t>
            </a: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1º, 2º,e 3º Quartis: 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valores que separam 25, 50, ou 75% dos valores inferiores, dos 75,50, ou 25% dos valores superiores. O 2º quartil corresponde à mediana.</a:t>
            </a:r>
          </a:p>
          <a:p>
            <a:pPr lvl="1" indent="0"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Decis: 9 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valores que separam 10, 20, 30, 40, 50, 60, 70, 80, 90% dos valores inferiores, dos 90, 80, 70, 60, 50, 40, 30, 20, 10, dos valores superiores. O 5º decil corresponde à mediana.</a:t>
            </a: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r>
              <a:rPr lang="pt-PT" altLang="ko-KR" sz="1800" i="1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Percentis: </a:t>
            </a: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o mesmo que acima mas em percentagens.</a:t>
            </a: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lvl="1" indent="0" algn="just" eaLnBrk="1" hangingPunct="1">
              <a:defRPr/>
            </a:pPr>
            <a:endParaRPr lang="pt-PT" altLang="ko-KR" sz="1800" i="1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lvl="1" indent="0" algn="just" eaLnBrk="1" hangingPunct="1">
              <a:defRPr/>
            </a:pPr>
            <a:endParaRPr lang="pt-PT" altLang="ko-KR" sz="1800" i="1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1085850" lvl="1" indent="-342900" algn="just" eaLnBrk="1" hangingPunct="1">
              <a:buFont typeface="Wingdings" pitchFamily="2" charset="2"/>
              <a:buChar char="Ø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algn="just" eaLnBrk="1" hangingPunct="1"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</p:txBody>
      </p:sp>
      <p:sp>
        <p:nvSpPr>
          <p:cNvPr id="10" name="Seta para a Direita 9">
            <a:extLst>
              <a:ext uri="{FF2B5EF4-FFF2-40B4-BE49-F238E27FC236}">
                <a16:creationId xmlns:a16="http://schemas.microsoft.com/office/drawing/2014/main" id="{44C9F6DF-F087-9E45-BE86-9A1C7E2833FB}"/>
              </a:ext>
            </a:extLst>
          </p:cNvPr>
          <p:cNvSpPr/>
          <p:nvPr/>
        </p:nvSpPr>
        <p:spPr>
          <a:xfrm>
            <a:off x="1637413" y="4912241"/>
            <a:ext cx="574159" cy="14975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AC5F6FB-F9CF-C845-BA24-816E6045A2C8}"/>
              </a:ext>
            </a:extLst>
          </p:cNvPr>
          <p:cNvSpPr txBox="1"/>
          <p:nvPr/>
        </p:nvSpPr>
        <p:spPr>
          <a:xfrm>
            <a:off x="2498651" y="5060835"/>
            <a:ext cx="784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Estes valores determinam-se </a:t>
            </a:r>
            <a:r>
              <a:rPr lang="pt-PT" dirty="0" err="1"/>
              <a:t>exactamente</a:t>
            </a:r>
            <a:r>
              <a:rPr lang="pt-PT" dirty="0"/>
              <a:t> como a mediana, isto é ordenam-se os valores, e em seguida procuram-se os valores nas casas n/4 para o 1º quartil, 3n/4 para o 3º, 78n/100 para o 78º percentil, etc. Quando o tamanho da amostra é par, faz-se a média dos dois dados adjacentes. 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098693FF-06B0-E845-8C70-5C0D0E2BC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8692" y="1508009"/>
            <a:ext cx="3340343" cy="179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99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9">
            <a:extLst>
              <a:ext uri="{FF2B5EF4-FFF2-40B4-BE49-F238E27FC236}">
                <a16:creationId xmlns:a16="http://schemas.microsoft.com/office/drawing/2014/main" id="{C8D58727-2760-E543-A77F-841F607AC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738" y="237098"/>
            <a:ext cx="1195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Exercício</a:t>
            </a:r>
          </a:p>
        </p:txBody>
      </p: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4BEA678E-3692-B04D-A79D-2C49CADED3B2}"/>
              </a:ext>
            </a:extLst>
          </p:cNvPr>
          <p:cNvCxnSpPr>
            <a:cxnSpLocks/>
          </p:cNvCxnSpPr>
          <p:nvPr/>
        </p:nvCxnSpPr>
        <p:spPr>
          <a:xfrm>
            <a:off x="331076" y="974092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9">
            <a:extLst>
              <a:ext uri="{FF2B5EF4-FFF2-40B4-BE49-F238E27FC236}">
                <a16:creationId xmlns:a16="http://schemas.microsoft.com/office/drawing/2014/main" id="{5B3927EB-B33A-5B47-B3E3-13097F9BD0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221" y="1310490"/>
            <a:ext cx="1025284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2400" b="1" i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Calcular os quartis, decis e percentis do exercício anterior em </a:t>
            </a:r>
            <a:r>
              <a:rPr lang="pt-PT" altLang="ko-KR" sz="2400" b="1" i="1" dirty="0" err="1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python</a:t>
            </a:r>
            <a:r>
              <a:rPr lang="pt-PT" altLang="ko-KR" sz="2400" b="1" i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 e em </a:t>
            </a:r>
            <a:r>
              <a:rPr lang="pt-PT" altLang="ko-KR" sz="2400" b="1" i="1" dirty="0" err="1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excel</a:t>
            </a:r>
            <a:r>
              <a:rPr lang="pt-PT" altLang="ko-KR" sz="2400" b="1" i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.</a:t>
            </a:r>
            <a:endParaRPr lang="pt-PT" altLang="ko-KR" sz="2400" b="1" dirty="0">
              <a:solidFill>
                <a:schemeClr val="accent3">
                  <a:lumMod val="75000"/>
                </a:schemeClr>
              </a:solidFill>
              <a:latin typeface="Lucida Sans Unicode" charset="0"/>
              <a:cs typeface="Lucida Sans Unicode" charset="0"/>
            </a:endParaRPr>
          </a:p>
        </p:txBody>
      </p:sp>
      <p:sp>
        <p:nvSpPr>
          <p:cNvPr id="2" name="Seta para a Direita 1">
            <a:extLst>
              <a:ext uri="{FF2B5EF4-FFF2-40B4-BE49-F238E27FC236}">
                <a16:creationId xmlns:a16="http://schemas.microsoft.com/office/drawing/2014/main" id="{1C3E2BAE-5B49-964B-AC29-649ECC6309BA}"/>
              </a:ext>
            </a:extLst>
          </p:cNvPr>
          <p:cNvSpPr/>
          <p:nvPr/>
        </p:nvSpPr>
        <p:spPr>
          <a:xfrm>
            <a:off x="2828260" y="5304242"/>
            <a:ext cx="712381" cy="11589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6DE698-4031-4646-B936-71E25A6274EF}"/>
              </a:ext>
            </a:extLst>
          </p:cNvPr>
          <p:cNvSpPr txBox="1"/>
          <p:nvPr/>
        </p:nvSpPr>
        <p:spPr>
          <a:xfrm>
            <a:off x="4014096" y="5560550"/>
            <a:ext cx="7846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Casa, determinar quartis, decis e percentis dos pesos da tabela 2.5 (livro) em </a:t>
            </a:r>
            <a:r>
              <a:rPr lang="pt-PT" dirty="0" err="1"/>
              <a:t>excel</a:t>
            </a:r>
            <a:r>
              <a:rPr lang="pt-PT" dirty="0"/>
              <a:t> e </a:t>
            </a:r>
            <a:r>
              <a:rPr lang="pt-PT" dirty="0" err="1"/>
              <a:t>python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9047939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9">
            <a:extLst>
              <a:ext uri="{FF2B5EF4-FFF2-40B4-BE49-F238E27FC236}">
                <a16:creationId xmlns:a16="http://schemas.microsoft.com/office/drawing/2014/main" id="{C693B09E-39AD-EE44-8E5F-9F74AE3BB9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738" y="237098"/>
            <a:ext cx="1195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just" eaLnBrk="1" hangingPunct="1">
              <a:defRPr/>
            </a:pPr>
            <a:r>
              <a:rPr lang="pt-PT" altLang="ko-KR" sz="3600" b="1" dirty="0">
                <a:solidFill>
                  <a:schemeClr val="accent3">
                    <a:lumMod val="75000"/>
                  </a:schemeClr>
                </a:solidFill>
                <a:latin typeface="Lucida Sans Unicode" charset="0"/>
                <a:cs typeface="Lucida Sans Unicode" charset="0"/>
              </a:rPr>
              <a:t>Resumo</a:t>
            </a:r>
          </a:p>
        </p:txBody>
      </p:sp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4D03A219-DA92-E946-B8EE-CC20EE8F914E}"/>
              </a:ext>
            </a:extLst>
          </p:cNvPr>
          <p:cNvCxnSpPr>
            <a:cxnSpLocks/>
          </p:cNvCxnSpPr>
          <p:nvPr/>
        </p:nvCxnSpPr>
        <p:spPr>
          <a:xfrm>
            <a:off x="331076" y="974092"/>
            <a:ext cx="11529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19">
            <a:extLst>
              <a:ext uri="{FF2B5EF4-FFF2-40B4-BE49-F238E27FC236}">
                <a16:creationId xmlns:a16="http://schemas.microsoft.com/office/drawing/2014/main" id="{03CAF5DB-1392-5542-B77D-5F61FFF392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076" y="1175331"/>
            <a:ext cx="11743433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 sz="3800">
                <a:solidFill>
                  <a:schemeClr val="tx2"/>
                </a:solidFill>
                <a:latin typeface="Arial" charset="0"/>
              </a:defRPr>
            </a:lvl1pPr>
            <a:lvl2pPr marL="742950" indent="-285750" eaLnBrk="0" hangingPunct="0">
              <a:defRPr sz="3800">
                <a:solidFill>
                  <a:schemeClr val="tx2"/>
                </a:solidFill>
                <a:latin typeface="Arial" charset="0"/>
              </a:defRPr>
            </a:lvl2pPr>
            <a:lvl3pPr marL="11430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3pPr>
            <a:lvl4pPr marL="16002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4pPr>
            <a:lvl5pPr marL="2057400" indent="-228600" eaLnBrk="0" hangingPunct="0">
              <a:defRPr sz="38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A estatística descritiva utiliza valores sumário que permitem de forma rápida transmitir o máximo de informação sobre um determinado conjunto estatístico.</a:t>
            </a: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Estes valores podem ser valores de tendência central (assumindo que os valores tendem a agregar-se em torno de um ponto central) – a moda, a mediana, e a média.</a:t>
            </a: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r>
              <a:rPr lang="pt-PT" altLang="ko-KR" sz="1800" dirty="0">
                <a:solidFill>
                  <a:schemeClr val="tx1"/>
                </a:solidFill>
                <a:latin typeface="Lucida Sans Unicode" charset="0"/>
                <a:cs typeface="Lucida Sans Unicode" charset="0"/>
              </a:rPr>
              <a:t>Podem também ser valores de localização, os quantis, que informam sobre uma determinada posição num conjunto estatístico – os quartis, os decis, e os percentis (por exemplo).</a:t>
            </a:r>
          </a:p>
          <a:p>
            <a:pPr marL="285750" indent="-285750" algn="just" eaLnBrk="1" hangingPunct="1">
              <a:buFont typeface="Arial" panose="020B0604020202020204" pitchFamily="34" charset="0"/>
              <a:buChar char="•"/>
              <a:defRPr/>
            </a:pPr>
            <a:endParaRPr lang="pt-PT" altLang="ko-KR" sz="1800" dirty="0">
              <a:solidFill>
                <a:schemeClr val="tx1"/>
              </a:solidFill>
              <a:latin typeface="Lucida Sans Unicode" charset="0"/>
              <a:cs typeface="Lucida Sans Unicode" charset="0"/>
            </a:endParaRPr>
          </a:p>
        </p:txBody>
      </p:sp>
      <p:sp>
        <p:nvSpPr>
          <p:cNvPr id="10" name="Seta para a Direita 9">
            <a:extLst>
              <a:ext uri="{FF2B5EF4-FFF2-40B4-BE49-F238E27FC236}">
                <a16:creationId xmlns:a16="http://schemas.microsoft.com/office/drawing/2014/main" id="{200D2DF5-908E-E946-9949-545A1FF8E26C}"/>
              </a:ext>
            </a:extLst>
          </p:cNvPr>
          <p:cNvSpPr/>
          <p:nvPr/>
        </p:nvSpPr>
        <p:spPr>
          <a:xfrm>
            <a:off x="1803690" y="4052556"/>
            <a:ext cx="712381" cy="11589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C68A2AC-A149-7A48-A69C-FBD1C1602088}"/>
              </a:ext>
            </a:extLst>
          </p:cNvPr>
          <p:cNvSpPr txBox="1"/>
          <p:nvPr/>
        </p:nvSpPr>
        <p:spPr>
          <a:xfrm>
            <a:off x="2824274" y="4170365"/>
            <a:ext cx="7846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Estes valores devem ser utilizados de forma científica, de maneira a “cumprirem o seu dever”, i.e. o de fornecerem informação relevante sobre um conjunto estatístico. Devem ser evitados todos os tipos de viés e erros.</a:t>
            </a:r>
          </a:p>
        </p:txBody>
      </p:sp>
    </p:spTree>
    <p:extLst>
      <p:ext uri="{BB962C8B-B14F-4D97-AF65-F5344CB8AC3E}">
        <p14:creationId xmlns:p14="http://schemas.microsoft.com/office/powerpoint/2010/main" val="40546412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8718</TotalTime>
  <Words>1057</Words>
  <Application>Microsoft Macintosh PowerPoint</Application>
  <PresentationFormat>Ecrã Panorâmico</PresentationFormat>
  <Paragraphs>100</Paragraphs>
  <Slides>10</Slides>
  <Notes>5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Lucida Sans Unicode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Teles</dc:creator>
  <cp:lastModifiedBy>Pedro Teles</cp:lastModifiedBy>
  <cp:revision>71</cp:revision>
  <dcterms:created xsi:type="dcterms:W3CDTF">2020-03-29T01:48:33Z</dcterms:created>
  <dcterms:modified xsi:type="dcterms:W3CDTF">2020-04-21T15:01:37Z</dcterms:modified>
</cp:coreProperties>
</file>